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Fira Sans Black"/>
      <p:bold r:id="rId10"/>
      <p:boldItalic r:id="rId11"/>
    </p:embeddedFont>
    <p:embeddedFont>
      <p:font typeface="Fira Sans ExtraBold"/>
      <p:bold r:id="rId12"/>
      <p:boldItalic r:id="rId13"/>
    </p:embeddedFont>
    <p:embeddedFont>
      <p:font typeface="Fira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Black-boldItalic.fntdata"/><Relationship Id="rId10" Type="http://schemas.openxmlformats.org/officeDocument/2006/relationships/font" Target="fonts/FiraSansBlack-bold.fntdata"/><Relationship Id="rId13" Type="http://schemas.openxmlformats.org/officeDocument/2006/relationships/font" Target="fonts/FiraSansExtraBold-boldItalic.fntdata"/><Relationship Id="rId12" Type="http://schemas.openxmlformats.org/officeDocument/2006/relationships/font" Target="fonts/FiraSans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-bold.fntdata"/><Relationship Id="rId14" Type="http://schemas.openxmlformats.org/officeDocument/2006/relationships/font" Target="fonts/FiraSans-regular.fntdata"/><Relationship Id="rId17" Type="http://schemas.openxmlformats.org/officeDocument/2006/relationships/font" Target="fonts/FiraSans-boldItalic.fntdata"/><Relationship Id="rId16" Type="http://schemas.openxmlformats.org/officeDocument/2006/relationships/font" Target="fonts/Fira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0cfd760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0cfd760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30cfd7602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30cfd7602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1174947f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31174947f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1174947f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31174947f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3800" y="797700"/>
            <a:ext cx="6152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12284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PROCESO DE TOMA DE DECISIONES </a:t>
            </a:r>
            <a:endParaRPr sz="2700">
              <a:solidFill>
                <a:srgbClr val="12284C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4373" y="149075"/>
            <a:ext cx="1005047" cy="12489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43625" y="1738350"/>
            <a:ext cx="77358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La formación de nuestras ideas sobre el alcohol</a:t>
            </a:r>
            <a:r>
              <a:rPr lang="es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comienza desde la infancia y está influenciada por diversos factores:</a:t>
            </a:r>
            <a:endParaRPr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2925" y="415625"/>
            <a:ext cx="1817514" cy="3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032338" y="29163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Cultura</a:t>
            </a:r>
            <a:endParaRPr sz="1500"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43388" y="40128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Religión</a:t>
            </a:r>
            <a:endParaRPr sz="1500"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571988" y="2788825"/>
            <a:ext cx="3000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Valores </a:t>
            </a:r>
            <a:endParaRPr sz="1500">
              <a:solidFill>
                <a:schemeClr val="dk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familiares</a:t>
            </a:r>
            <a:endParaRPr sz="1500"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869388" y="3880125"/>
            <a:ext cx="3000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Experiencias </a:t>
            </a:r>
            <a:endParaRPr sz="1500">
              <a:solidFill>
                <a:schemeClr val="dk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personales</a:t>
            </a:r>
            <a:endParaRPr sz="1500">
              <a:solidFill>
                <a:schemeClr val="dk2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8350" y="2707100"/>
            <a:ext cx="2120399" cy="30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0800" y="3760200"/>
            <a:ext cx="664435" cy="68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37626" y="2759525"/>
            <a:ext cx="1047442" cy="78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2071" y="2699563"/>
            <a:ext cx="781876" cy="780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3"/>
          <p:cNvCxnSpPr/>
          <p:nvPr/>
        </p:nvCxnSpPr>
        <p:spPr>
          <a:xfrm rot="10800000">
            <a:off x="4848275" y="3839325"/>
            <a:ext cx="1710300" cy="3690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12284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873650" y="366900"/>
            <a:ext cx="79368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Las ideas </a:t>
            </a:r>
            <a:r>
              <a:rPr b="1" lang="es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positivas o negativas</a:t>
            </a:r>
            <a:r>
              <a:rPr lang="es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que nos vamos formando en torno al alcohol repercuten en nuestra futura</a:t>
            </a:r>
            <a:r>
              <a:rPr b="1" lang="es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toma de decisiones</a:t>
            </a:r>
            <a:r>
              <a:rPr lang="es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con respecto a su consumo.</a:t>
            </a:r>
            <a:endParaRPr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725" y="1231275"/>
            <a:ext cx="3120725" cy="36753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46075" y="3232813"/>
            <a:ext cx="30000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912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Idea negativa</a:t>
            </a:r>
            <a:r>
              <a:rPr lang="es" sz="2912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8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13200" y="3865825"/>
            <a:ext cx="3000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12">
                <a:solidFill>
                  <a:schemeClr val="dk1"/>
                </a:solidFill>
                <a:highlight>
                  <a:schemeClr val="lt1"/>
                </a:highlight>
                <a:latin typeface="Fira Sans"/>
                <a:ea typeface="Fira Sans"/>
                <a:cs typeface="Fira Sans"/>
                <a:sym typeface="Fira Sans"/>
              </a:rPr>
              <a:t>Evitar su consumo </a:t>
            </a:r>
            <a:endParaRPr sz="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13200" y="4329325"/>
            <a:ext cx="3000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12">
                <a:solidFill>
                  <a:schemeClr val="dk1"/>
                </a:solidFill>
                <a:highlight>
                  <a:schemeClr val="lt1"/>
                </a:highlight>
                <a:latin typeface="Fira Sans"/>
                <a:ea typeface="Fira Sans"/>
                <a:cs typeface="Fira Sans"/>
                <a:sym typeface="Fira Sans"/>
              </a:rPr>
              <a:t>Establecer límites claros</a:t>
            </a:r>
            <a:endParaRPr sz="1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312450" y="1799088"/>
            <a:ext cx="30000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912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Idea positiva</a:t>
            </a:r>
            <a:endParaRPr sz="8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6410025" y="2337025"/>
            <a:ext cx="30000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12">
                <a:solidFill>
                  <a:schemeClr val="dk1"/>
                </a:solidFill>
                <a:highlight>
                  <a:schemeClr val="lt1"/>
                </a:highlight>
                <a:latin typeface="Fira Sans"/>
                <a:ea typeface="Fira Sans"/>
                <a:cs typeface="Fira Sans"/>
                <a:sym typeface="Fira Sans"/>
              </a:rPr>
              <a:t>Asociarlo a diversión </a:t>
            </a:r>
            <a:endParaRPr sz="1812">
              <a:solidFill>
                <a:schemeClr val="dk1"/>
              </a:solidFill>
              <a:highlight>
                <a:schemeClr val="lt1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12">
                <a:solidFill>
                  <a:schemeClr val="dk1"/>
                </a:solidFill>
                <a:highlight>
                  <a:schemeClr val="lt1"/>
                </a:highlight>
                <a:latin typeface="Fira Sans"/>
                <a:ea typeface="Fira Sans"/>
                <a:cs typeface="Fira Sans"/>
                <a:sym typeface="Fira Sans"/>
              </a:rPr>
              <a:t>o relajación</a:t>
            </a:r>
            <a:endParaRPr sz="1812">
              <a:solidFill>
                <a:schemeClr val="dk1"/>
              </a:solidFill>
              <a:highlight>
                <a:schemeClr val="lt1"/>
              </a:highlight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6476250" y="3326200"/>
            <a:ext cx="3000000" cy="9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12">
                <a:solidFill>
                  <a:schemeClr val="dk1"/>
                </a:solidFill>
                <a:highlight>
                  <a:schemeClr val="lt1"/>
                </a:highlight>
                <a:latin typeface="Fira Sans"/>
                <a:ea typeface="Fira Sans"/>
                <a:cs typeface="Fira Sans"/>
                <a:sym typeface="Fira Sans"/>
              </a:rPr>
              <a:t>Consumirlo de </a:t>
            </a:r>
            <a:endParaRPr sz="1812">
              <a:solidFill>
                <a:schemeClr val="dk1"/>
              </a:solidFill>
              <a:highlight>
                <a:schemeClr val="lt1"/>
              </a:highlight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812">
                <a:solidFill>
                  <a:schemeClr val="dk1"/>
                </a:solidFill>
                <a:highlight>
                  <a:schemeClr val="lt1"/>
                </a:highlight>
                <a:latin typeface="Fira Sans"/>
                <a:ea typeface="Fira Sans"/>
                <a:cs typeface="Fira Sans"/>
                <a:sym typeface="Fira Sans"/>
              </a:rPr>
              <a:t>forma regular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>
            <a:off x="4736850" y="4203725"/>
            <a:ext cx="4140300" cy="641700"/>
          </a:xfrm>
          <a:prstGeom prst="rect">
            <a:avLst/>
          </a:prstGeom>
          <a:solidFill>
            <a:srgbClr val="F6AA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279300" y="1188750"/>
            <a:ext cx="4140300" cy="641700"/>
          </a:xfrm>
          <a:prstGeom prst="rect">
            <a:avLst/>
          </a:prstGeom>
          <a:solidFill>
            <a:srgbClr val="F6AA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590625" y="246100"/>
            <a:ext cx="755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¿Qué sucede con el consumo recurrente?</a:t>
            </a:r>
            <a:endParaRPr sz="2800">
              <a:solidFill>
                <a:schemeClr val="dk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328338" y="1237663"/>
            <a:ext cx="40113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CUANDO HACEMOS ALGO PLACENTERO NUESTRO CEREBRO REFUERZA UNAS CONEXIONES LLAMADAS CIRCUITO DE RECOMPENSA. EN ESTE CIRCUITO SE USA PRINCIPALMENTE LA DOPAMINA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55512" y="4178325"/>
            <a:ext cx="39570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LAS DROGAS ALTERAN EL FUNCIONAMIENTO QUÍMICO DEL CEREBRO DÁNDOLE MUCHA MÁS DOPAMINA DE LA QUE SE PRODUCE EN UN PROCESO PLACENTERO NORMAL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363" y="2093300"/>
            <a:ext cx="3231936" cy="203609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1193163" y="1879375"/>
            <a:ext cx="219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DOPAMINA</a:t>
            </a:r>
            <a:endParaRPr sz="2800">
              <a:solidFill>
                <a:schemeClr val="dk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4597350" y="1512825"/>
            <a:ext cx="36900" cy="2990100"/>
          </a:xfrm>
          <a:prstGeom prst="rect">
            <a:avLst/>
          </a:prstGeom>
          <a:solidFill>
            <a:srgbClr val="1228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2000" y="1757548"/>
            <a:ext cx="1054543" cy="83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6420" y="2512934"/>
            <a:ext cx="1054556" cy="83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4127" y="3183436"/>
            <a:ext cx="980297" cy="77946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5126475" y="11480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ESTO TIENE CONSECUENCIAS COMO:</a:t>
            </a:r>
            <a:endParaRPr sz="12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966150" y="1803750"/>
            <a:ext cx="3000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EL CEREBRO INTENTA </a:t>
            </a:r>
            <a:r>
              <a:rPr b="1" lang="es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ADAPTARSE</a:t>
            </a:r>
            <a:r>
              <a:rPr lang="es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AL EXCESO DE ESTIMULACIÓN, ESTO PUEDE DESTRUIR LAS NEURONAS Y DISMINUYE EL NÚMERO DE </a:t>
            </a:r>
            <a:r>
              <a:rPr b="1" lang="es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RECEPTORES DE DOPAMINA</a:t>
            </a:r>
            <a:endParaRPr b="1" sz="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4904125" y="2635838"/>
            <a:ext cx="2609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ESTO HACE QUE EL CEREBRO NECESITE CADA VEZ MÁS</a:t>
            </a:r>
            <a:endParaRPr sz="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DROGA PARA IGUALAR EL </a:t>
            </a:r>
            <a:r>
              <a:rPr b="1" lang="es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EFECTO DE LA PRIMERA VEZ</a:t>
            </a:r>
            <a:endParaRPr b="1" sz="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966150" y="3392375"/>
            <a:ext cx="3000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DESPUÉS TODAS LAS ACTIVIDADES QUE RESULTABAN</a:t>
            </a:r>
            <a:endParaRPr sz="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PLACENTERAS DEJARÁN DE SER INTERESANTES Y SOLO</a:t>
            </a:r>
            <a:endParaRPr sz="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QUEDARÁ LA DROGA PARA </a:t>
            </a:r>
            <a:r>
              <a:rPr b="1" lang="es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LLENAR ESE VACÍO</a:t>
            </a:r>
            <a:endParaRPr b="1" sz="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4919100" y="4290500"/>
            <a:ext cx="37758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DESPUÉS IRÁ AFECTANDO EL CIRCUITO DE APRENDIZAJE, EL CUÁL SERÁ EL ENCARGADO DE CREAR EL HÁBITO Y LA ADICCIÓN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0" y="960900"/>
            <a:ext cx="4860401" cy="24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1169100" y="1190588"/>
            <a:ext cx="34029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Independientemente de nuestras ideas sobre el alcohol, es importante </a:t>
            </a:r>
            <a:r>
              <a:rPr b="1" lang="es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esperar a la mayoría de edad </a:t>
            </a:r>
            <a:r>
              <a:rPr lang="es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 una vez ahí consumirlo con verdadera moderación y siendo conscientes de sus efectos sobre nuestro cuerpo y nuestro cerebro.</a:t>
            </a:r>
            <a:endParaRPr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8875" y="1013750"/>
            <a:ext cx="290075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