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embeddedFontLst>
    <p:embeddedFont>
      <p:font typeface="Fira Sans Black"/>
      <p:bold r:id="rId11"/>
      <p:boldItalic r:id="rId12"/>
    </p:embeddedFont>
    <p:embeddedFont>
      <p:font typeface="Fira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Monica Lir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FiraSansBlack-bold.fntdata"/><Relationship Id="rId10" Type="http://schemas.openxmlformats.org/officeDocument/2006/relationships/slide" Target="slides/slide4.xml"/><Relationship Id="rId13" Type="http://schemas.openxmlformats.org/officeDocument/2006/relationships/font" Target="fonts/FiraSans-regular.fntdata"/><Relationship Id="rId12" Type="http://schemas.openxmlformats.org/officeDocument/2006/relationships/font" Target="fonts/FiraSansBlack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font" Target="fonts/FiraSans-italic.fntdata"/><Relationship Id="rId14" Type="http://schemas.openxmlformats.org/officeDocument/2006/relationships/font" Target="fonts/FiraSans-bold.fntdata"/><Relationship Id="rId16" Type="http://schemas.openxmlformats.org/officeDocument/2006/relationships/font" Target="fonts/FiraSan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4-17T19:27:31.847">
    <p:pos x="6000" y="0"/>
    <p:text>@javier@sarapesocial.com Javito perdona, quité lo de aquí porque no tenía sentido en la ppt, tenía que ir en el Manual, entonces por si se le puede agregar otro dibujito o algo y que no se vea tan mocho jaja, perdóooon.
_Assigned to Javier Dominguez_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e12be5c1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e12be5c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2e12be5c18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2e12be5c18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e12be5c18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2e12be5c18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2e12be5c18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2e12be5c18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hyperlink" Target="https://www.youtube.com/watch?v=AEEqSM2-pRc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11.png"/><Relationship Id="rId8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7621" y="1953875"/>
            <a:ext cx="5788027" cy="30409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33800" y="797700"/>
            <a:ext cx="5115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12284C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DISTORSIONES COGNITIVAS TÍPICAS DE LA EDAD</a:t>
            </a:r>
            <a:endParaRPr sz="2700">
              <a:solidFill>
                <a:srgbClr val="12284C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08138" y="210600"/>
            <a:ext cx="1289918" cy="16028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79325" y="1953875"/>
            <a:ext cx="3499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latin typeface="Fira Sans"/>
                <a:ea typeface="Fira Sans"/>
                <a:cs typeface="Fira Sans"/>
                <a:sym typeface="Fira Sans"/>
              </a:rPr>
              <a:t>Los errores del pensamiento. </a:t>
            </a:r>
            <a:endParaRPr sz="16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42925" y="408683"/>
            <a:ext cx="1817518" cy="3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97500" y="2106275"/>
            <a:ext cx="3998198" cy="247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08825" y="3151775"/>
            <a:ext cx="1117225" cy="11160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0" y="2525350"/>
            <a:ext cx="3499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 u="sng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9"/>
              </a:rPr>
              <a:t>LINK VIDEO</a:t>
            </a:r>
            <a:endParaRPr sz="16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1593425" y="1549725"/>
            <a:ext cx="5243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latin typeface="Fira Sans"/>
                <a:ea typeface="Fira Sans"/>
                <a:cs typeface="Fira Sans"/>
                <a:sym typeface="Fira Sans"/>
              </a:rPr>
              <a:t>Preguntas para reflexionar sobre el video</a:t>
            </a:r>
            <a:r>
              <a:rPr b="1" lang="es" sz="1600">
                <a:latin typeface="Fira Sans"/>
                <a:ea typeface="Fira Sans"/>
                <a:cs typeface="Fira Sans"/>
                <a:sym typeface="Fira Sans"/>
              </a:rPr>
              <a:t>:</a:t>
            </a:r>
            <a:endParaRPr b="1" sz="16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1058950" y="2193275"/>
            <a:ext cx="45285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¿Qué entendemos por errores del pensamiento?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¿Quién ha experimentado estos errores de pensamiento? Poner un ejemplo concreto. 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¿Cuál consideras que es el error visto en el video más común en los jóvenes de tu edad? 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¿Quién me puede mencionar todos los errores de pensamiento que salieron en el video?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9300" y="-258900"/>
            <a:ext cx="1905123" cy="1985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0573" y="1002475"/>
            <a:ext cx="2667003" cy="4448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7975" y="2792600"/>
            <a:ext cx="3105875" cy="267377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1257975" y="1019100"/>
            <a:ext cx="7177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600">
                <a:latin typeface="Fira Sans"/>
                <a:ea typeface="Fira Sans"/>
                <a:cs typeface="Fira Sans"/>
                <a:sym typeface="Fira Sans"/>
              </a:rPr>
              <a:t>Recapitulemos los errores de pensamiento a manera de resumen:</a:t>
            </a:r>
            <a:endParaRPr b="1" sz="16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1084650" y="1549588"/>
            <a:ext cx="76431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Las distorsiones cognitivas son creencias o hábitos de pensamiento equivocados e imprecisos que deforman la realidad (Beck, 1963). Estas pueden provocar consecuencias negativas: alteraciones emocionales, conflictos en las relaciones con los demás o visión simplista y negativa de la vida.</a:t>
            </a:r>
            <a:endParaRPr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1257975" y="2913675"/>
            <a:ext cx="30000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AutoNum type="arabicPeriod"/>
            </a:pP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Estás pensando lo mismo que yo.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AutoNum type="arabicPeriod"/>
            </a:pP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Tomárselo personal. 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AutoNum type="arabicPeriod"/>
            </a:pP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Todo o nada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AutoNum type="arabicPeriod"/>
            </a:pP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Descontar lo positivo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AutoNum type="arabicPeriod"/>
            </a:pP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Debería o tengo qué. 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1994" y="3053594"/>
            <a:ext cx="4316601" cy="155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" y="-303200"/>
            <a:ext cx="1195225" cy="1753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/>
        </p:nvSpPr>
        <p:spPr>
          <a:xfrm>
            <a:off x="4297500" y="1786800"/>
            <a:ext cx="3946800" cy="1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Presentar distorsiones cognitivas es algo relativamente frecuente. </a:t>
            </a:r>
            <a:r>
              <a:rPr b="1" lang="es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El problema surge cuando todas nuestras actuaciones se rigen por ellas, dando lugar a problemas psicológicos como la depresión o la ansiedad.</a:t>
            </a:r>
            <a:endParaRPr b="1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1225" y="661350"/>
            <a:ext cx="2766467" cy="4838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