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embeddedFontLst>
    <p:embeddedFont>
      <p:font typeface="Fira Sans Black"/>
      <p:bold r:id="rId12"/>
      <p:boldItalic r:id="rId13"/>
    </p:embeddedFont>
    <p:embeddedFont>
      <p:font typeface="Fira Sans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FiraSansBlack-boldItalic.fntdata"/><Relationship Id="rId12" Type="http://schemas.openxmlformats.org/officeDocument/2006/relationships/font" Target="fonts/FiraSansBlack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FiraSans-bold.fntdata"/><Relationship Id="rId14" Type="http://schemas.openxmlformats.org/officeDocument/2006/relationships/font" Target="fonts/FiraSans-regular.fntdata"/><Relationship Id="rId17" Type="http://schemas.openxmlformats.org/officeDocument/2006/relationships/font" Target="fonts/FiraSans-boldItalic.fntdata"/><Relationship Id="rId16" Type="http://schemas.openxmlformats.org/officeDocument/2006/relationships/font" Target="fonts/Fira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2dd723f6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2dd723f6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2dd723f603_0_52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g22dd723f603_0_52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2dd723f603_0_116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g22dd723f603_0_116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2dd723f603_0_234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g22dd723f603_0_234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2dd723f603_0_249:notes"/>
          <p:cNvSpPr txBox="1"/>
          <p:nvPr>
            <p:ph idx="1" type="body"/>
          </p:nvPr>
        </p:nvSpPr>
        <p:spPr>
          <a:xfrm>
            <a:off x="685800" y="4343378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22dd723f603_0_249:notes"/>
          <p:cNvSpPr/>
          <p:nvPr>
            <p:ph idx="2" type="sldImg"/>
          </p:nvPr>
        </p:nvSpPr>
        <p:spPr>
          <a:xfrm>
            <a:off x="1143225" y="685778"/>
            <a:ext cx="4572300" cy="3428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2dd723f603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2dd723f603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obj">
  <p:cSld name="OBJEC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1" type="ftr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583680" y="4783455"/>
            <a:ext cx="21030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5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8.png"/><Relationship Id="rId6" Type="http://schemas.openxmlformats.org/officeDocument/2006/relationships/hyperlink" Target="https://www.redalyc.org/pdf/560/56024657005.pdf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.png"/><Relationship Id="rId5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5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5"/>
          <p:cNvSpPr txBox="1"/>
          <p:nvPr/>
        </p:nvSpPr>
        <p:spPr>
          <a:xfrm>
            <a:off x="430275" y="2213675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¿QUÉ ES LA AUTOESTIMA?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64" name="Google Shape;64;p15"/>
          <p:cNvSpPr txBox="1"/>
          <p:nvPr/>
        </p:nvSpPr>
        <p:spPr>
          <a:xfrm>
            <a:off x="430275" y="472275"/>
            <a:ext cx="5031600" cy="15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SESIÓN 2 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3700">
                <a:solidFill>
                  <a:schemeClr val="lt2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AUTOESTIMA Y SUS  COMPONENTES</a:t>
            </a:r>
            <a:endParaRPr sz="3700">
              <a:solidFill>
                <a:schemeClr val="lt2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65" name="Google Shape;65;p15"/>
          <p:cNvSpPr txBox="1"/>
          <p:nvPr/>
        </p:nvSpPr>
        <p:spPr>
          <a:xfrm>
            <a:off x="349725" y="2610575"/>
            <a:ext cx="6162900" cy="20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 la valoración o el juicio, tanto positivo como negativo, que se hace de uno mismo, es decir, lo que se percibe o se piensa de las características propias en distintos niveles como la apariencia física, la personalidad y las capacidades, etc.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 importante desarrollar una autoestima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positiva y también realista,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es decir, saber con qué contamos, conocernos y apreciar eso que tenemos. Descubrir nuestros recursos y aceptar nuestras deficiencias para aceptar lo que somos y cómo somos para poder utilizarlo a nuestro favor.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2625" y="376700"/>
            <a:ext cx="2142751" cy="412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3892225" y="635375"/>
            <a:ext cx="5361300" cy="1611600"/>
          </a:xfrm>
          <a:prstGeom prst="rect">
            <a:avLst/>
          </a:prstGeom>
          <a:solidFill>
            <a:srgbClr val="F6AA0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6"/>
          <p:cNvSpPr txBox="1"/>
          <p:nvPr/>
        </p:nvSpPr>
        <p:spPr>
          <a:xfrm>
            <a:off x="4251800" y="730450"/>
            <a:ext cx="40485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BASES DE LA  AUTOESTIMA: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3580200" y="1119675"/>
            <a:ext cx="52782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1" marL="914400" marR="55308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Auto-respeto: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Tratarme bien a mí mismo(a).</a:t>
            </a:r>
            <a:endParaRPr b="1"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04800" lvl="1" marL="914400" marR="55308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Auto-concepto: La forma como me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veo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a mí mismo(a) y cómo soy (mis cualidades y defectos).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04800" lvl="1" marL="914400" marR="553085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Auto-aceptación: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Aceptar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lo que soy.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5" name="Google Shape;75;p16"/>
          <p:cNvSpPr txBox="1"/>
          <p:nvPr/>
        </p:nvSpPr>
        <p:spPr>
          <a:xfrm>
            <a:off x="390850" y="2347650"/>
            <a:ext cx="86397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 auto-aceptación significa estar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seguro y con confianza sobre nosotros mismos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sobre lo que podemos lograr y sobre nuestras habilidades.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Las y los adolescentes que tienen auto-aceptación y buena autoestima, es menos probable que </a:t>
            </a:r>
            <a:r>
              <a:rPr b="1" lang="es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molesten a otras personas. </a:t>
            </a:r>
            <a:endParaRPr b="1"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s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Las y los adolescentes que tienen una autoestima positiva </a:t>
            </a:r>
            <a:r>
              <a:rPr b="1" lang="es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no necesitan lastimar </a:t>
            </a:r>
            <a:r>
              <a:rPr lang="es" sz="11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 otros para obtener lo que quieren o para sentirse mejor viéndose por encima de los demás. </a:t>
            </a:r>
            <a:endParaRPr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Podemos crear un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auto-concepto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positivo si creamos metas personales y nos vemos de una forma positiva. Podemos aceptar la crítica constructiva para mejorar las cosas que sabemos que podemos trabajar de manera individual.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Está bien y es aceptable ser seguro de sí mismo, es cool ser seguro y confiar en nuestras habilidades.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4200" y="141450"/>
            <a:ext cx="2935967" cy="204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7"/>
          <p:cNvSpPr txBox="1"/>
          <p:nvPr/>
        </p:nvSpPr>
        <p:spPr>
          <a:xfrm>
            <a:off x="2872550" y="1090688"/>
            <a:ext cx="6633900" cy="3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sz="2000">
                <a:solidFill>
                  <a:srgbClr val="12284C"/>
                </a:solidFill>
                <a:latin typeface="Fira Sans Black"/>
                <a:ea typeface="Fira Sans Black"/>
                <a:cs typeface="Fira Sans Black"/>
                <a:sym typeface="Fira Sans Black"/>
              </a:rPr>
              <a:t>ESTUDIOS SOBRE AUTOESTIMA Y MOTIVACIÓN</a:t>
            </a:r>
            <a:endParaRPr sz="2000">
              <a:solidFill>
                <a:srgbClr val="12284C"/>
              </a:solidFill>
              <a:latin typeface="Fira Sans Black"/>
              <a:ea typeface="Fira Sans Black"/>
              <a:cs typeface="Fira Sans Black"/>
              <a:sym typeface="Fira Sans Black"/>
            </a:endParaRPr>
          </a:p>
        </p:txBody>
      </p:sp>
      <p:sp>
        <p:nvSpPr>
          <p:cNvPr id="83" name="Google Shape;83;p17"/>
          <p:cNvSpPr txBox="1"/>
          <p:nvPr/>
        </p:nvSpPr>
        <p:spPr>
          <a:xfrm>
            <a:off x="2827625" y="1599650"/>
            <a:ext cx="53961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autoestima fluctúa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en función de las circunstancias específicas que se viven en el día a día y entonces afecta a la motivación. Cuando se logran las metas, esto nos da motivación y, por lo tanto, aumenta la autoestima.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2827625" y="3001950"/>
            <a:ext cx="53961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Las niñas y niños con una autoestima elevada informan también de que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disfrutan de más experiencias positivas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y son a su vez más eficaces en el afrontamiento de experiencias negativas, generando respuestas más adaptativas tras el fracaso.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4700" y="1411398"/>
            <a:ext cx="1754025" cy="2963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b="0" l="159" r="169" t="0"/>
          <a:stretch/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606400" y="909075"/>
            <a:ext cx="4232100" cy="31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La autoestima es un factor crítico que afecta al ajuste psicológico y social. Así,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niveles bajos en la autoestima</a:t>
            </a: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o autoconcepto de los jóvenes se han asociado con una serie de síntomas psicopatológicos; entre otros, con reacciones de </a:t>
            </a:r>
            <a:r>
              <a:rPr b="1"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ansiedad, síntomas depresivos, desesperanza y tendencias suicidas. </a:t>
            </a:r>
            <a:endParaRPr b="1"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Una autoestima o autoconcepto bajos también son frecuentes en las y los jóvenes que tienden a la procrastinación o demora innecesaria en la realización de tareas y en aquellos que manifiestan conductas agresivas, conductas antisociales, violencia escolar y violencia relacional (las agresiones sutiles en las relaciones sociales).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9350" y="1459924"/>
            <a:ext cx="3958100" cy="20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606400" y="4039875"/>
            <a:ext cx="38223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dk1"/>
                </a:solidFill>
              </a:rPr>
              <a:t>Referencia: </a:t>
            </a:r>
            <a:r>
              <a:rPr lang="es" sz="1100" u="sng">
                <a:solidFill>
                  <a:schemeClr val="hlink"/>
                </a:solidFill>
                <a:hlinkClick r:id="rId6"/>
              </a:rPr>
              <a:t>https://www.redalyc.org/pdf/560/56024657005.pdf</a:t>
            </a:r>
            <a:endParaRPr sz="1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07875" y="4579700"/>
            <a:ext cx="322675" cy="4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265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