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144000" cx="6120000"/>
  <p:notesSz cx="6858000" cy="9144000"/>
  <p:embeddedFontLst>
    <p:embeddedFont>
      <p:font typeface="Fira Sans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1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192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FiraSans-boldItalic.fntdata"/><Relationship Id="rId9" Type="http://schemas.openxmlformats.org/officeDocument/2006/relationships/font" Target="fonts/Fira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FiraSans-regular.fntdata"/><Relationship Id="rId8" Type="http://schemas.openxmlformats.org/officeDocument/2006/relationships/font" Target="fonts/Fira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81811" y="685800"/>
            <a:ext cx="2295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db38e11a9_0_0:notes"/>
          <p:cNvSpPr/>
          <p:nvPr>
            <p:ph idx="2" type="sldImg"/>
          </p:nvPr>
        </p:nvSpPr>
        <p:spPr>
          <a:xfrm>
            <a:off x="2281811" y="685800"/>
            <a:ext cx="2295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1db38e11a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08624" y="1323689"/>
            <a:ext cx="5702700" cy="364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08618" y="5038444"/>
            <a:ext cx="5702700" cy="14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670543" y="8290163"/>
            <a:ext cx="3672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08618" y="1966444"/>
            <a:ext cx="5702700" cy="349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08618" y="5603956"/>
            <a:ext cx="5702700" cy="231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670543" y="8290163"/>
            <a:ext cx="3672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670543" y="8290163"/>
            <a:ext cx="3672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08618" y="3823733"/>
            <a:ext cx="5702700" cy="149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670543" y="8290163"/>
            <a:ext cx="3672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08618" y="791156"/>
            <a:ext cx="57027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08618" y="2048844"/>
            <a:ext cx="57027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670543" y="8290163"/>
            <a:ext cx="3672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08618" y="791156"/>
            <a:ext cx="57027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08618" y="2048844"/>
            <a:ext cx="26772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234283" y="2048844"/>
            <a:ext cx="26772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670543" y="8290163"/>
            <a:ext cx="3672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08618" y="791156"/>
            <a:ext cx="57027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670543" y="8290163"/>
            <a:ext cx="3672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08618" y="987733"/>
            <a:ext cx="1879500" cy="134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08618" y="2470400"/>
            <a:ext cx="1879500" cy="56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670543" y="8290163"/>
            <a:ext cx="3672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28120" y="800267"/>
            <a:ext cx="4262100" cy="72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670543" y="8290163"/>
            <a:ext cx="3672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060000" y="-222"/>
            <a:ext cx="30600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77697" y="2192311"/>
            <a:ext cx="2707500" cy="263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77697" y="4983244"/>
            <a:ext cx="2707500" cy="21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305965" y="1287244"/>
            <a:ext cx="2568300" cy="656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670543" y="8290163"/>
            <a:ext cx="3672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08618" y="7521022"/>
            <a:ext cx="4014900" cy="107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670543" y="8290163"/>
            <a:ext cx="3672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08618" y="791156"/>
            <a:ext cx="57027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08618" y="2048844"/>
            <a:ext cx="57027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670543" y="8290163"/>
            <a:ext cx="3672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5815202" cy="853118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317500" y="1292675"/>
            <a:ext cx="21393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>
                <a:latin typeface="Fira Sans"/>
                <a:ea typeface="Fira Sans"/>
                <a:cs typeface="Fira Sans"/>
                <a:sym typeface="Fira Sans"/>
              </a:rPr>
              <a:t>Es la valoración que tenemos de nosotros mismos y es muy importante porque al considerarnos personas valiosas, buscaremos cuidar y respetar activamente cada aspecto de nuestra vida, nuestro cuerpo, nuestros valores, nuestras decisiones y nuestras creencias. </a:t>
            </a:r>
            <a:endParaRPr sz="800">
              <a:latin typeface="Fira Sans"/>
              <a:ea typeface="Fira Sans"/>
              <a:cs typeface="Fira Sans"/>
              <a:sym typeface="Fira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726850" y="2729000"/>
            <a:ext cx="21393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800">
                <a:latin typeface="Fira Sans"/>
                <a:ea typeface="Fira Sans"/>
                <a:cs typeface="Fira Sans"/>
                <a:sym typeface="Fira Sans"/>
              </a:rPr>
              <a:t>Es la capacidad de expresar ideas, opiniones o emociones de manera clara, directa, franca y oportuna. Al ser asertivos será más fácil poner freno o rechazar actos o situaciones con los que no estamos de acuerdo porque sabemos que nos afectan, tal como el hecho de consumir alcohol de forma irresponsable.</a:t>
            </a:r>
            <a:endParaRPr sz="800">
              <a:latin typeface="Fira Sans"/>
              <a:ea typeface="Fira Sans"/>
              <a:cs typeface="Fira Sans"/>
              <a:sym typeface="Fira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249475" y="4067025"/>
            <a:ext cx="21393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>
                <a:latin typeface="Fira Sans"/>
                <a:ea typeface="Fira Sans"/>
                <a:cs typeface="Fira Sans"/>
                <a:sym typeface="Fira Sans"/>
              </a:rPr>
              <a:t>Son principios, virtudes o cualidades que nos ayudan a reflexionar sobre lo que es verdaderamente importante para </a:t>
            </a:r>
            <a:r>
              <a:rPr lang="es" sz="800">
                <a:latin typeface="Fira Sans"/>
                <a:ea typeface="Fira Sans"/>
                <a:cs typeface="Fira Sans"/>
                <a:sym typeface="Fira Sans"/>
              </a:rPr>
              <a:t>nosotros y a tomar mejores decisiones. El valorar la vida y nuestros lazos afectivos nos permitirá ser responsables y no comprometer nuestra integridad con el alcohol.</a:t>
            </a:r>
            <a:endParaRPr sz="8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734400" y="5556250"/>
            <a:ext cx="21393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>
                <a:latin typeface="Fira Sans"/>
                <a:ea typeface="Fira Sans"/>
                <a:cs typeface="Fira Sans"/>
                <a:sym typeface="Fira Sans"/>
              </a:rPr>
              <a:t>Aprovechar el tiempo libre en actividades constructivas de desarrollo personal como deportes, artes, actividades culturales o científicas nos ayudan a canalizar nuestra energía y atención, dándonos satisfacción personal y la sensación de aprovechar y disfrutar bien nuestro tiempo.</a:t>
            </a:r>
            <a:endParaRPr sz="8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34325" y="6992575"/>
            <a:ext cx="22224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>
                <a:latin typeface="Fira Sans"/>
                <a:ea typeface="Fira Sans"/>
                <a:cs typeface="Fira Sans"/>
                <a:sym typeface="Fira Sans"/>
              </a:rPr>
              <a:t>Es todo aquello que queremos llegar a ser</a:t>
            </a:r>
            <a:endParaRPr sz="800">
              <a:latin typeface="Fira Sans"/>
              <a:ea typeface="Fira Sans"/>
              <a:cs typeface="Fira Sans"/>
              <a:sym typeface="Fira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>
                <a:latin typeface="Fira Sans"/>
                <a:ea typeface="Fira Sans"/>
                <a:cs typeface="Fira Sans"/>
                <a:sym typeface="Fira Sans"/>
              </a:rPr>
              <a:t>y hacer. Un proyecto de vida nos permite establecer metas a corto, mediano y largo plazo, lo cual nos ayuda ayuda a mantenernos motivados y a darle sentido a la vida, sin olvidar la importancia de vivir</a:t>
            </a:r>
            <a:endParaRPr sz="800">
              <a:latin typeface="Fira Sans"/>
              <a:ea typeface="Fira Sans"/>
              <a:cs typeface="Fira Sans"/>
              <a:sym typeface="Fira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>
                <a:latin typeface="Fira Sans"/>
                <a:ea typeface="Fira Sans"/>
                <a:cs typeface="Fira Sans"/>
                <a:sym typeface="Fira Sans"/>
              </a:rPr>
              <a:t>el presente para ir dibujando el camino que nos conduzca a alcanzar nuestros objetivos.</a:t>
            </a:r>
            <a:endParaRPr sz="800">
              <a:latin typeface="Fira Sans"/>
              <a:ea typeface="Fira Sans"/>
              <a:cs typeface="Fira Sans"/>
              <a:sym typeface="Fira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Fira Sans"/>
              <a:ea typeface="Fira Sans"/>
              <a:cs typeface="Fira Sans"/>
              <a:sym typeface="Fira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latin typeface="Fira Sans"/>
              <a:ea typeface="Fira Sans"/>
              <a:cs typeface="Fira Sans"/>
              <a:sym typeface="Fira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679300" y="8262575"/>
            <a:ext cx="3288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700">
                <a:latin typeface="Fira Sans"/>
                <a:ea typeface="Fira Sans"/>
                <a:cs typeface="Fira Sans"/>
                <a:sym typeface="Fira Sans"/>
              </a:rPr>
              <a:t>Fuente:</a:t>
            </a:r>
            <a:r>
              <a:rPr lang="es" sz="700">
                <a:latin typeface="Fira Sans"/>
                <a:ea typeface="Fira Sans"/>
                <a:cs typeface="Fira Sans"/>
                <a:sym typeface="Fira Sans"/>
              </a:rPr>
              <a:t> Fundación de Investigaciones Sociales, A.C. (2015). “El Trago Estándar en México: Una herramienta para la prevención del uso nocivo del alcohol”. </a:t>
            </a:r>
            <a:endParaRPr sz="700">
              <a:latin typeface="Fira Sans"/>
              <a:ea typeface="Fira Sans"/>
              <a:cs typeface="Fira Sans"/>
              <a:sym typeface="Fira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Fira Sans"/>
              <a:ea typeface="Fira Sans"/>
              <a:cs typeface="Fira Sans"/>
              <a:sym typeface="Fir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